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  <p:embeddedFont>
      <p:font typeface="Source Sans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F22DA8-D136-4E45-9109-E28EF07ACF1D}">
  <a:tblStyle styleId="{5DF22DA8-D136-4E45-9109-E28EF07ACF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.fntdata"/><Relationship Id="rId21" Type="http://schemas.openxmlformats.org/officeDocument/2006/relationships/slide" Target="slides/slide15.xml"/><Relationship Id="rId43" Type="http://schemas.openxmlformats.org/officeDocument/2006/relationships/font" Target="fonts/SourceSansPro-regular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65d77862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65d77862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65d7786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65d7786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65d77862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65d77862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a4746042_2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5a4746042_2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0280862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0280862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02808626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02808626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5a4746042_2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5a4746042_2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65d7786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65d7786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65d7786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65d7786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02808626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02808626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a474604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a474604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65d77862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65d7786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65d77862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65d77862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5a4746042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5a474604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5a4746042_2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5a4746042_2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5a474604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5a474604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5a4746042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5a4746042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65d77862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65d7786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5a4746042_2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5a4746042_2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5a474604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5a474604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65d77862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65d77862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372"/>
                  </a:srgbClr>
                </a:gs>
                <a:gs pos="100000">
                  <a:srgbClr val="00D0FF">
                    <a:alpha val="11372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37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78" name="Google Shape;78;p11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26" name="Google Shape;26;p4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/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39" name="Google Shape;39;p6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9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7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47" name="Google Shape;47;p7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3078602" y="0"/>
            <a:ext cx="6065388" cy="5143642"/>
            <a:chOff x="2052402" y="0"/>
            <a:chExt cx="6065388" cy="5143642"/>
          </a:xfrm>
        </p:grpSpPr>
        <p:sp>
          <p:nvSpPr>
            <p:cNvPr id="55" name="Google Shape;55;p8"/>
            <p:cNvSpPr/>
            <p:nvPr/>
          </p:nvSpPr>
          <p:spPr>
            <a:xfrm>
              <a:off x="2052402" y="0"/>
              <a:ext cx="6065388" cy="5143500"/>
            </a:xfrm>
            <a:custGeom>
              <a:rect b="b" l="l" r="r" t="t"/>
              <a:pathLst>
                <a:path extrusionOk="0" h="6858000" w="8087184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2052402" y="0"/>
              <a:ext cx="6065388" cy="5143642"/>
            </a:xfrm>
            <a:custGeom>
              <a:rect b="b" l="l" r="r" t="t"/>
              <a:pathLst>
                <a:path extrusionOk="0" h="6858190" w="8087184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2377837" y="210583"/>
              <a:ext cx="5576288" cy="4831090"/>
            </a:xfrm>
            <a:custGeom>
              <a:rect b="b" l="l" r="r" t="t"/>
              <a:pathLst>
                <a:path extrusionOk="0" h="6441453" w="7435051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61" name="Google Shape;61;p9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9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7" name="Google Shape;67;p9"/>
          <p:cNvSpPr txBox="1"/>
          <p:nvPr>
            <p:ph idx="3" type="body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0"/>
          <p:cNvGrpSpPr/>
          <p:nvPr/>
        </p:nvGrpSpPr>
        <p:grpSpPr>
          <a:xfrm>
            <a:off x="5005048" y="0"/>
            <a:ext cx="4138961" cy="5143642"/>
            <a:chOff x="5005048" y="0"/>
            <a:chExt cx="4138961" cy="5143642"/>
          </a:xfrm>
        </p:grpSpPr>
        <p:sp>
          <p:nvSpPr>
            <p:cNvPr id="71" name="Google Shape;71;p10"/>
            <p:cNvSpPr/>
            <p:nvPr/>
          </p:nvSpPr>
          <p:spPr>
            <a:xfrm>
              <a:off x="5005049" y="0"/>
              <a:ext cx="4138960" cy="5143500"/>
            </a:xfrm>
            <a:custGeom>
              <a:rect b="b" l="l" r="r" t="t"/>
              <a:pathLst>
                <a:path extrusionOk="0" h="6858000" w="5518613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005048" y="0"/>
              <a:ext cx="4138960" cy="5143642"/>
            </a:xfrm>
            <a:custGeom>
              <a:rect b="b" l="l" r="r" t="t"/>
              <a:pathLst>
                <a:path extrusionOk="0" h="6858190" w="5518613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5330737" y="210583"/>
              <a:ext cx="3668526" cy="4753341"/>
            </a:xfrm>
            <a:custGeom>
              <a:rect b="b" l="l" r="r" t="t"/>
              <a:pathLst>
                <a:path extrusionOk="0" h="6337788" w="4891368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31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0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3" Type="http://schemas.openxmlformats.org/officeDocument/2006/relationships/image" Target="../media/image36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15" Type="http://schemas.openxmlformats.org/officeDocument/2006/relationships/image" Target="../media/image27.png"/><Relationship Id="rId14" Type="http://schemas.openxmlformats.org/officeDocument/2006/relationships/image" Target="../media/image34.png"/><Relationship Id="rId17" Type="http://schemas.openxmlformats.org/officeDocument/2006/relationships/image" Target="../media/image35.png"/><Relationship Id="rId16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4294967295"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lang="es" sz="2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etección de Carcinoma Ductal Inv</a:t>
            </a:r>
            <a:r>
              <a:rPr b="0" lang="es" sz="2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lang="es" sz="20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sivo (IDC) Mediante Imágenes de Histopatología  Mamaria, Técnicas de Visión de Máquina y Aprendizaje Profundo</a:t>
            </a:r>
            <a:endParaRPr sz="4400">
              <a:solidFill>
                <a:srgbClr val="0B5394"/>
              </a:solidFill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4987100" y="4035300"/>
            <a:ext cx="4086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Isabella Jaramillo Castaño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Maria Camila Preciado Rojas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Alejandro Duitama Leal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855300" y="499900"/>
            <a:ext cx="74334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</a:rPr>
              <a:t>PROYECTO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312000" y="1802375"/>
            <a:ext cx="8520000" cy="19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1073700" y="6341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CNN - Código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23354" l="7491" r="71817" t="53634"/>
          <a:stretch/>
        </p:blipFill>
        <p:spPr>
          <a:xfrm>
            <a:off x="477475" y="2213150"/>
            <a:ext cx="2423501" cy="16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186875" y="135262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4">
            <a:alphaModFix/>
          </a:blip>
          <a:srcRect b="2959" l="8164" r="26523" t="22296"/>
          <a:stretch/>
        </p:blipFill>
        <p:spPr>
          <a:xfrm>
            <a:off x="3515025" y="1679200"/>
            <a:ext cx="4644582" cy="33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312000" y="1802375"/>
            <a:ext cx="8520000" cy="19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1073700" y="6341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CNN - Código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8324" l="7837" r="26524" t="24375"/>
          <a:stretch/>
        </p:blipFill>
        <p:spPr>
          <a:xfrm>
            <a:off x="312000" y="1406000"/>
            <a:ext cx="4873876" cy="3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 b="7138" l="5338" r="58978" t="21407"/>
          <a:stretch/>
        </p:blipFill>
        <p:spPr>
          <a:xfrm>
            <a:off x="5775300" y="1254725"/>
            <a:ext cx="2936602" cy="3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1073700" y="6341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CNN - Código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2075" l="5795" r="25542" t="19897"/>
          <a:stretch/>
        </p:blipFill>
        <p:spPr>
          <a:xfrm>
            <a:off x="2071437" y="1349925"/>
            <a:ext cx="5001124" cy="35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453225" y="35537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Color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75" y="1970050"/>
            <a:ext cx="3880800" cy="21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4941275" y="1464000"/>
            <a:ext cx="16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HSV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453225" y="1464000"/>
            <a:ext cx="16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Originales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75" y="1970050"/>
            <a:ext cx="3880800" cy="21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72275" y="34497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Color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61171" l="0" r="39711" t="0"/>
          <a:stretch/>
        </p:blipFill>
        <p:spPr>
          <a:xfrm>
            <a:off x="510400" y="1633225"/>
            <a:ext cx="3599951" cy="12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411126" y="1220125"/>
            <a:ext cx="41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Imágenes originales (sin procesar)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512114" y="3051925"/>
            <a:ext cx="4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Imágenes con la máscara aplicada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4">
            <a:alphaModFix/>
          </a:blip>
          <a:srcRect b="62148" l="0" r="40564" t="0"/>
          <a:stretch/>
        </p:blipFill>
        <p:spPr>
          <a:xfrm>
            <a:off x="467670" y="3532450"/>
            <a:ext cx="3599951" cy="12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614" y="1812825"/>
            <a:ext cx="4086587" cy="20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372275" y="34497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Color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972760" y="2927250"/>
            <a:ext cx="719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Resultado de la red aplicando las imágenes con máscara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83380"/>
          <a:stretch/>
        </p:blipFill>
        <p:spPr>
          <a:xfrm>
            <a:off x="1833725" y="3486800"/>
            <a:ext cx="6219775" cy="5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972748" y="1653550"/>
            <a:ext cx="719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Resultado de la red con las imágenes en el espacio HSV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4">
            <a:alphaModFix/>
          </a:blip>
          <a:srcRect b="0" l="0" r="5446" t="84528"/>
          <a:stretch/>
        </p:blipFill>
        <p:spPr>
          <a:xfrm>
            <a:off x="1833713" y="2153828"/>
            <a:ext cx="6219775" cy="52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2000" y="1802375"/>
            <a:ext cx="8520000" cy="19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49" name="Google Shape;249;p27"/>
          <p:cNvSpPr txBox="1"/>
          <p:nvPr>
            <p:ph type="title"/>
          </p:nvPr>
        </p:nvSpPr>
        <p:spPr>
          <a:xfrm>
            <a:off x="540450" y="34527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Umbralización-Tozero</a:t>
            </a:r>
            <a:endParaRPr sz="4000">
              <a:solidFill>
                <a:schemeClr val="accent2"/>
              </a:solidFill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300" y="1328150"/>
            <a:ext cx="1501750" cy="15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2678550" y="298887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ource Sans Pro"/>
                <a:ea typeface="Source Sans Pro"/>
                <a:cs typeface="Source Sans Pro"/>
                <a:sym typeface="Source Sans Pro"/>
              </a:rPr>
              <a:t>Class 1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100" y="1328150"/>
            <a:ext cx="1501750" cy="15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5">
            <a:alphaModFix/>
          </a:blip>
          <a:srcRect b="42925" l="7641" r="52476" t="54964"/>
          <a:stretch/>
        </p:blipFill>
        <p:spPr>
          <a:xfrm>
            <a:off x="1073700" y="3512800"/>
            <a:ext cx="6996598" cy="2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5513375" y="2971238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Source Sans Pro"/>
                <a:ea typeface="Source Sans Pro"/>
                <a:cs typeface="Source Sans Pro"/>
                <a:sym typeface="Source Sans Pro"/>
              </a:rPr>
              <a:t>Class 0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6">
            <a:alphaModFix/>
          </a:blip>
          <a:srcRect b="41890" l="6767" r="71280" t="55018"/>
          <a:stretch/>
        </p:blipFill>
        <p:spPr>
          <a:xfrm>
            <a:off x="2634025" y="4209227"/>
            <a:ext cx="4547579" cy="40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664600" y="1490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Bordes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4109175" y="26488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células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4094150" y="4194075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Tejido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3972650" y="1026825"/>
            <a:ext cx="110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Montserrat"/>
                <a:ea typeface="Montserrat"/>
                <a:cs typeface="Montserrat"/>
                <a:sym typeface="Montserrat"/>
              </a:rPr>
              <a:t>Sobel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050" y="171952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850" y="1719537"/>
            <a:ext cx="971000" cy="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050" y="323947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1850" y="3250075"/>
            <a:ext cx="971000" cy="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8413" y="4780625"/>
            <a:ext cx="2632175" cy="25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2500" y="1746513"/>
            <a:ext cx="954600" cy="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/>
        </p:nvSpPr>
        <p:spPr>
          <a:xfrm>
            <a:off x="6948625" y="2648838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células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6933600" y="4194063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Tejido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6812100" y="1026813"/>
            <a:ext cx="110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Montserrat"/>
                <a:ea typeface="Montserrat"/>
                <a:cs typeface="Montserrat"/>
                <a:sym typeface="Montserrat"/>
              </a:rPr>
              <a:t>Gauss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9500" y="1719513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62500" y="3239463"/>
            <a:ext cx="971000" cy="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9500" y="3266463"/>
            <a:ext cx="954600" cy="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1261975" y="26488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células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1246950" y="4194075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Tejido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1246950" y="1053675"/>
            <a:ext cx="110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Montserrat"/>
                <a:ea typeface="Montserrat"/>
                <a:cs typeface="Montserrat"/>
                <a:sym typeface="Montserrat"/>
              </a:rPr>
              <a:t>Kirsch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9200" y="1719525"/>
            <a:ext cx="971000" cy="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09825" y="171952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9200" y="3266475"/>
            <a:ext cx="971000" cy="9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09825" y="326647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6275" y="4813425"/>
            <a:ext cx="2632150" cy="2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17">
            <a:alphaModFix/>
          </a:blip>
          <a:srcRect b="0" l="7825" r="0" t="0"/>
          <a:stretch/>
        </p:blipFill>
        <p:spPr>
          <a:xfrm>
            <a:off x="6161325" y="4748825"/>
            <a:ext cx="2632150" cy="3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729325" y="4786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Combinaciones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729325" y="1898100"/>
            <a:ext cx="722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Source Sans Pro"/>
                <a:ea typeface="Source Sans Pro"/>
                <a:cs typeface="Source Sans Pro"/>
                <a:sym typeface="Source Sans Pro"/>
              </a:rPr>
              <a:t>Conociendo los resultados en la red con los cambios aplicados para Color, Umbralización y Bordes, se realizaron combinaciones entre las 3 para ver si se podía mejorar los resultados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2245500" y="1818475"/>
            <a:ext cx="4653000" cy="55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Color - </a:t>
            </a:r>
            <a:r>
              <a:rPr lang="es">
                <a:solidFill>
                  <a:schemeClr val="accent2"/>
                </a:solidFill>
              </a:rPr>
              <a:t>Umbralización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60378" l="7202" r="68899" t="36334"/>
          <a:stretch/>
        </p:blipFill>
        <p:spPr>
          <a:xfrm>
            <a:off x="5343500" y="2682038"/>
            <a:ext cx="3726249" cy="3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b="42915" l="6806" r="53339" t="45343"/>
          <a:stretch/>
        </p:blipFill>
        <p:spPr>
          <a:xfrm>
            <a:off x="592700" y="2425550"/>
            <a:ext cx="4525824" cy="8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>
            <p:ph type="title"/>
          </p:nvPr>
        </p:nvSpPr>
        <p:spPr>
          <a:xfrm>
            <a:off x="3124949" y="3486350"/>
            <a:ext cx="2894100" cy="55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Color - Bordes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9" name="Google Shape;299;p30"/>
          <p:cNvSpPr txBox="1"/>
          <p:nvPr>
            <p:ph type="title"/>
          </p:nvPr>
        </p:nvSpPr>
        <p:spPr>
          <a:xfrm>
            <a:off x="2270263" y="411225"/>
            <a:ext cx="4653000" cy="55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</a:rPr>
              <a:t>Bordes</a:t>
            </a:r>
            <a:r>
              <a:rPr lang="es">
                <a:solidFill>
                  <a:schemeClr val="accent2"/>
                </a:solidFill>
              </a:rPr>
              <a:t> - Umbralización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250" y="1109100"/>
            <a:ext cx="441511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592700" y="1109100"/>
            <a:ext cx="22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Filtro Gauss - Tozero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6">
            <a:alphaModFix/>
          </a:blip>
          <a:srcRect b="3592" l="0" r="32632" t="84986"/>
          <a:stretch/>
        </p:blipFill>
        <p:spPr>
          <a:xfrm>
            <a:off x="5343500" y="4356437"/>
            <a:ext cx="3533900" cy="3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592700" y="4316500"/>
            <a:ext cx="40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Pesos para color y bordes igual, cada un 0.5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3"/>
          <p:cNvGrpSpPr/>
          <p:nvPr/>
        </p:nvGrpSpPr>
        <p:grpSpPr>
          <a:xfrm>
            <a:off x="1432200" y="1476013"/>
            <a:ext cx="1942800" cy="1569600"/>
            <a:chOff x="1660800" y="1171213"/>
            <a:chExt cx="1942800" cy="1569600"/>
          </a:xfrm>
        </p:grpSpPr>
        <p:sp>
          <p:nvSpPr>
            <p:cNvPr id="95" name="Google Shape;95;p13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1879863" y="1873539"/>
              <a:ext cx="1451700" cy="512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3"/>
          <p:cNvGrpSpPr/>
          <p:nvPr/>
        </p:nvGrpSpPr>
        <p:grpSpPr>
          <a:xfrm>
            <a:off x="3600600" y="1476013"/>
            <a:ext cx="1942800" cy="1569600"/>
            <a:chOff x="3600600" y="1170963"/>
            <a:chExt cx="1942800" cy="1569600"/>
          </a:xfrm>
        </p:grpSpPr>
        <p:sp>
          <p:nvSpPr>
            <p:cNvPr id="99" name="Google Shape;99;p13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3819008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5539834" y="1492964"/>
            <a:ext cx="1942800" cy="1552648"/>
            <a:chOff x="5539816" y="1171213"/>
            <a:chExt cx="1942800" cy="1569600"/>
          </a:xfrm>
        </p:grpSpPr>
        <p:sp>
          <p:nvSpPr>
            <p:cNvPr id="103" name="Google Shape;103;p13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5762397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3473893" y="2232371"/>
            <a:ext cx="260366" cy="260366"/>
            <a:chOff x="3157188" y="909150"/>
            <a:chExt cx="470400" cy="470400"/>
          </a:xfrm>
        </p:grpSpPr>
        <p:sp>
          <p:nvSpPr>
            <p:cNvPr id="107" name="Google Shape;107;p1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5413052" y="2232371"/>
            <a:ext cx="260366" cy="260366"/>
            <a:chOff x="3157188" y="909150"/>
            <a:chExt cx="470400" cy="470400"/>
          </a:xfrm>
        </p:grpSpPr>
        <p:sp>
          <p:nvSpPr>
            <p:cNvPr id="110" name="Google Shape;110;p1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>
            <a:off x="1508332" y="1476025"/>
            <a:ext cx="1813021" cy="1569600"/>
            <a:chOff x="1660800" y="1171213"/>
            <a:chExt cx="1942800" cy="1569600"/>
          </a:xfrm>
        </p:grpSpPr>
        <p:sp>
          <p:nvSpPr>
            <p:cNvPr id="113" name="Google Shape;113;p13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1750401" y="1342950"/>
              <a:ext cx="15939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 cáncer de mama es la principal causa de muerte en mujeres de 20 a 59 años</a:t>
              </a:r>
              <a:endPara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15" name="Google Shape;115;p13"/>
          <p:cNvGrpSpPr/>
          <p:nvPr/>
        </p:nvGrpSpPr>
        <p:grpSpPr>
          <a:xfrm>
            <a:off x="3374842" y="1476025"/>
            <a:ext cx="2168165" cy="1569600"/>
            <a:chOff x="3600600" y="1170963"/>
            <a:chExt cx="1942800" cy="1569600"/>
          </a:xfrm>
        </p:grpSpPr>
        <p:sp>
          <p:nvSpPr>
            <p:cNvPr id="116" name="Google Shape;116;p13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 txBox="1"/>
            <p:nvPr/>
          </p:nvSpPr>
          <p:spPr>
            <a:xfrm>
              <a:off x="3671687" y="1184988"/>
              <a:ext cx="1741200" cy="1386600"/>
            </a:xfrm>
            <a:prstGeom prst="rect">
              <a:avLst/>
            </a:pr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 diagnóstico y tratamiento de esta patología en una etapa temprana es fundamental para detener la enfermedad y reducir la morbilidad</a:t>
              </a:r>
              <a:endPara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18" name="Google Shape;118;p13"/>
          <p:cNvGrpSpPr/>
          <p:nvPr/>
        </p:nvGrpSpPr>
        <p:grpSpPr>
          <a:xfrm>
            <a:off x="5539628" y="1492974"/>
            <a:ext cx="2388461" cy="1552648"/>
            <a:chOff x="5539952" y="1171214"/>
            <a:chExt cx="1776600" cy="1569600"/>
          </a:xfrm>
        </p:grpSpPr>
        <p:sp>
          <p:nvSpPr>
            <p:cNvPr id="119" name="Google Shape;119;p13"/>
            <p:cNvSpPr/>
            <p:nvPr/>
          </p:nvSpPr>
          <p:spPr>
            <a:xfrm flipH="1">
              <a:off x="5539952" y="1171214"/>
              <a:ext cx="1776600" cy="1569600"/>
            </a:xfrm>
            <a:prstGeom prst="round1Rect">
              <a:avLst>
                <a:gd fmla="val 1744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5682440" y="1303468"/>
              <a:ext cx="1557300" cy="1166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Existen dos tipos de carcinomas:  1) el in situ, donde las células están dentro del sistema 2) el invasivo, donde las células están más allá de esta estructura.</a:t>
              </a:r>
              <a:endPara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3245293" y="2232371"/>
            <a:ext cx="260366" cy="260366"/>
            <a:chOff x="3157188" y="909150"/>
            <a:chExt cx="470400" cy="470400"/>
          </a:xfrm>
        </p:grpSpPr>
        <p:sp>
          <p:nvSpPr>
            <p:cNvPr id="122" name="Google Shape;122;p1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3"/>
          <p:cNvGrpSpPr/>
          <p:nvPr/>
        </p:nvGrpSpPr>
        <p:grpSpPr>
          <a:xfrm>
            <a:off x="5413052" y="2232371"/>
            <a:ext cx="260366" cy="260366"/>
            <a:chOff x="3157188" y="909150"/>
            <a:chExt cx="470400" cy="470400"/>
          </a:xfrm>
        </p:grpSpPr>
        <p:sp>
          <p:nvSpPr>
            <p:cNvPr id="125" name="Google Shape;125;p1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1431605" y="3028750"/>
            <a:ext cx="6496634" cy="1248600"/>
            <a:chOff x="1660800" y="2723938"/>
            <a:chExt cx="5822400" cy="1248600"/>
          </a:xfrm>
        </p:grpSpPr>
        <p:sp>
          <p:nvSpPr>
            <p:cNvPr id="128" name="Google Shape;128;p13"/>
            <p:cNvSpPr/>
            <p:nvPr/>
          </p:nvSpPr>
          <p:spPr>
            <a:xfrm rot="10800000">
              <a:off x="1660800" y="2723938"/>
              <a:ext cx="5822400" cy="1248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 txBox="1"/>
            <p:nvPr/>
          </p:nvSpPr>
          <p:spPr>
            <a:xfrm>
              <a:off x="2145751" y="3072963"/>
              <a:ext cx="4852500" cy="78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 este proyecto se trabajará con el carcinoma ductal invasivo (IDC), el cual es el subtipo más común de todos los cánceres de mama.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0" name="Google Shape;130;p13"/>
          <p:cNvSpPr txBox="1"/>
          <p:nvPr>
            <p:ph type="title"/>
          </p:nvPr>
        </p:nvSpPr>
        <p:spPr>
          <a:xfrm>
            <a:off x="1073700" y="286675"/>
            <a:ext cx="6996600" cy="98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</a:rPr>
              <a:t>Introducción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1073700" y="534150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Resultados</a:t>
            </a:r>
            <a:endParaRPr sz="4000">
              <a:solidFill>
                <a:schemeClr val="accent2"/>
              </a:solidFill>
            </a:endParaRPr>
          </a:p>
        </p:txBody>
      </p:sp>
      <p:graphicFrame>
        <p:nvGraphicFramePr>
          <p:cNvPr id="309" name="Google Shape;309;p31"/>
          <p:cNvGraphicFramePr/>
          <p:nvPr/>
        </p:nvGraphicFramePr>
        <p:xfrm>
          <a:off x="881300" y="20476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{5DF22DA8-D136-4E45-9109-E28EF07ACF1D}</a:tableStyleId>
              </a:tblPr>
              <a:tblGrid>
                <a:gridCol w="3619500"/>
                <a:gridCol w="3619500"/>
              </a:tblGrid>
              <a:tr h="3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CARACTERÍSTICA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PRECISIÓN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Bordes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98.4%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Color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94.04%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Umbralización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90.29 %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Combinación Color-Bordes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96.79%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Combinación Bordes-Umbralización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92.2%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Combinación </a:t>
                      </a:r>
                      <a:r>
                        <a:rPr lang="es"/>
                        <a:t>Umbralización</a:t>
                      </a:r>
                      <a:r>
                        <a:rPr lang="es"/>
                        <a:t>-Color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89.89 %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0" name="Google Shape;310;p31"/>
          <p:cNvSpPr/>
          <p:nvPr/>
        </p:nvSpPr>
        <p:spPr>
          <a:xfrm>
            <a:off x="3570900" y="1349925"/>
            <a:ext cx="2002200" cy="40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Originales =&gt; 91.79%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312000" y="1802375"/>
            <a:ext cx="8520000" cy="19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16" name="Google Shape;316;p32"/>
          <p:cNvSpPr txBox="1"/>
          <p:nvPr>
            <p:ph type="title"/>
          </p:nvPr>
        </p:nvSpPr>
        <p:spPr>
          <a:xfrm>
            <a:off x="1073700" y="6341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Conclusiones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551725" y="1717475"/>
            <a:ext cx="759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Se pudo observar que la detección de carcinoma ductal invasivo (IDC), fue clasificado con éxito y la mayoría de técnicas de visión de máquina aplicadas superaron en precisión a las imágenes originales.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551725" y="2700625"/>
            <a:ext cx="759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2.	Dentro de las diferentes técnicas de realce de las características de la imagen,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hubo un mejoramiento en el comportamiento de la predicción de la red,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destacándose Bordes con el 98.4% y Color con el 94.04% y la Combinación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Light"/>
                <a:ea typeface="Montserrat Light"/>
                <a:cs typeface="Montserrat Light"/>
                <a:sym typeface="Montserrat Light"/>
              </a:rPr>
              <a:t>Color-Bordes con el 96.79%.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646650" y="622375"/>
            <a:ext cx="78507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CONSULTA DE CÓDIGOS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324" name="Google Shape;324;p33"/>
          <p:cNvSpPr txBox="1"/>
          <p:nvPr>
            <p:ph idx="1" type="body"/>
          </p:nvPr>
        </p:nvSpPr>
        <p:spPr>
          <a:xfrm>
            <a:off x="855300" y="1815350"/>
            <a:ext cx="7433400" cy="26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Drive: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https://drive.google.com/drive/folders/1_zbdvBhqSnbAUwFVIyVoeYutpOseJesV?usp=sharing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674850" y="362875"/>
            <a:ext cx="6996600" cy="98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</a:rPr>
              <a:t>Objetivo 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674850" y="2177275"/>
            <a:ext cx="779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Detectar el carcinoma ductal invasivo (IDC) en imágenes de histopatología de cáncer de mama mediante aprendizaje profundo  y  técnicas de visión de máquina.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399225" y="2464525"/>
            <a:ext cx="2754300" cy="168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Mejorar las imágenes originales mediante preprocesamiento, color, umbralización, bordes y combinación de estas características.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99225" y="164675"/>
            <a:ext cx="7433400" cy="105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</a:rPr>
              <a:t>Objetivos </a:t>
            </a:r>
            <a:r>
              <a:rPr lang="es" sz="4800">
                <a:solidFill>
                  <a:schemeClr val="accent2"/>
                </a:solidFill>
              </a:rPr>
              <a:t>específicos</a:t>
            </a:r>
            <a:r>
              <a:rPr lang="es" sz="4800">
                <a:solidFill>
                  <a:schemeClr val="accent2"/>
                </a:solidFill>
              </a:rPr>
              <a:t> 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3366375" y="2769675"/>
            <a:ext cx="2754300" cy="168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Implementar el mismo algoritmo de aprendizaje profundo  tanto para las imágenes originales como las imágenes procesadas.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6255825" y="3369850"/>
            <a:ext cx="2754300" cy="13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Montserrat"/>
                <a:ea typeface="Montserrat"/>
                <a:cs typeface="Montserrat"/>
                <a:sym typeface="Montserrat"/>
              </a:rPr>
              <a:t>Comparar el rendimiento del algoritmo implementado en las salidas obtenidas.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1499775" y="1629375"/>
            <a:ext cx="553200" cy="494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4466925" y="1959313"/>
            <a:ext cx="553200" cy="494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7356375" y="2547800"/>
            <a:ext cx="553200" cy="4944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48" name="Google Shape;148;p15"/>
          <p:cNvCxnSpPr>
            <a:stCxn id="145" idx="4"/>
            <a:endCxn id="141" idx="0"/>
          </p:cNvCxnSpPr>
          <p:nvPr/>
        </p:nvCxnSpPr>
        <p:spPr>
          <a:xfrm>
            <a:off x="1776375" y="2123775"/>
            <a:ext cx="0" cy="34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5"/>
          <p:cNvCxnSpPr>
            <a:stCxn id="146" idx="4"/>
            <a:endCxn id="143" idx="0"/>
          </p:cNvCxnSpPr>
          <p:nvPr/>
        </p:nvCxnSpPr>
        <p:spPr>
          <a:xfrm>
            <a:off x="4743525" y="2453713"/>
            <a:ext cx="0" cy="315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5"/>
          <p:cNvCxnSpPr>
            <a:stCxn id="147" idx="4"/>
            <a:endCxn id="144" idx="0"/>
          </p:cNvCxnSpPr>
          <p:nvPr/>
        </p:nvCxnSpPr>
        <p:spPr>
          <a:xfrm>
            <a:off x="7632975" y="3042200"/>
            <a:ext cx="0" cy="327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47675" y="137575"/>
            <a:ext cx="6996600" cy="98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</a:rPr>
              <a:t>Base de Datos </a:t>
            </a:r>
            <a:endParaRPr sz="4800">
              <a:solidFill>
                <a:schemeClr val="accent2"/>
              </a:solidFill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300" y="2728025"/>
            <a:ext cx="1170300" cy="11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250" y="1283199"/>
            <a:ext cx="1170300" cy="11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75" y="1530850"/>
            <a:ext cx="2702198" cy="171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6"/>
          <p:cNvCxnSpPr/>
          <p:nvPr/>
        </p:nvCxnSpPr>
        <p:spPr>
          <a:xfrm flipH="1" rot="10800000">
            <a:off x="3825325" y="1966700"/>
            <a:ext cx="1300500" cy="226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6"/>
          <p:cNvCxnSpPr/>
          <p:nvPr/>
        </p:nvCxnSpPr>
        <p:spPr>
          <a:xfrm>
            <a:off x="3825325" y="2728025"/>
            <a:ext cx="1230600" cy="378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6"/>
          <p:cNvSpPr txBox="1"/>
          <p:nvPr/>
        </p:nvSpPr>
        <p:spPr>
          <a:xfrm>
            <a:off x="7232575" y="1530850"/>
            <a:ext cx="93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ource Sans Pro"/>
                <a:ea typeface="Source Sans Pro"/>
                <a:cs typeface="Source Sans Pro"/>
                <a:sym typeface="Source Sans Pro"/>
              </a:rPr>
              <a:t>Clase 1 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268175" y="3066200"/>
            <a:ext cx="93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Source Sans Pro"/>
                <a:ea typeface="Source Sans Pro"/>
                <a:cs typeface="Source Sans Pro"/>
                <a:sym typeface="Source Sans Pro"/>
              </a:rPr>
              <a:t>Clase 0 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464475" y="3474738"/>
            <a:ext cx="441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Cantidad y </a:t>
            </a:r>
            <a:r>
              <a:rPr lang="e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Tamaño: 277.524 parches de tamaño 50 x 50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64475" y="4151850"/>
            <a:ext cx="463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Están anotadas con el número de paciente, las coordenadas del corte X y Y, y la clase: 0 (no IDC) ó 1 (sí IDC)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729700" y="134825"/>
            <a:ext cx="8214900" cy="98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</a:rPr>
              <a:t>Selección</a:t>
            </a:r>
            <a:r>
              <a:rPr lang="es" sz="4800">
                <a:solidFill>
                  <a:schemeClr val="accent2"/>
                </a:solidFill>
              </a:rPr>
              <a:t> </a:t>
            </a:r>
            <a:endParaRPr sz="4800"/>
          </a:p>
        </p:txBody>
      </p:sp>
      <p:sp>
        <p:nvSpPr>
          <p:cNvPr id="170" name="Google Shape;170;p17"/>
          <p:cNvSpPr txBox="1"/>
          <p:nvPr/>
        </p:nvSpPr>
        <p:spPr>
          <a:xfrm>
            <a:off x="578500" y="1718575"/>
            <a:ext cx="433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Cantidad y Tamaño: 13.088 </a:t>
            </a: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parches de la base de datos.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54100" y="2648825"/>
            <a:ext cx="38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7412 imágenes sin cáncer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s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5667 imágenes con cáncer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9514" l="5472" r="50002" t="20574"/>
          <a:stretch/>
        </p:blipFill>
        <p:spPr>
          <a:xfrm>
            <a:off x="4909975" y="1121818"/>
            <a:ext cx="3582223" cy="351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378650" y="1486175"/>
            <a:ext cx="8520000" cy="238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</a:rPr>
              <a:t>Automatic detection of invasive ductal carcinoma in whole slide images with convolutional neural networks.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</a:rPr>
              <a:t>Deep Learning in Selected Cancers’ Image Analysis—A Survey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>
                <a:solidFill>
                  <a:srgbClr val="000000"/>
                </a:solidFill>
                <a:highlight>
                  <a:schemeClr val="lt1"/>
                </a:highlight>
              </a:rPr>
              <a:t>ResNet: Detection of Invasive Ductal Carcinoma in Breast Histopathology Images Using Deep Learning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>
                <a:solidFill>
                  <a:srgbClr val="000000"/>
                </a:solidFill>
                <a:highlight>
                  <a:schemeClr val="lt1"/>
                </a:highlight>
              </a:rPr>
              <a:t>Breast Cancer Classification From Histopathological Images Using Patch-Based Deep Learning Modeling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>
                <a:solidFill>
                  <a:srgbClr val="000000"/>
                </a:solidFill>
                <a:highlight>
                  <a:schemeClr val="lt1"/>
                </a:highlight>
              </a:rPr>
              <a:t>Histopathological Image Analysis Using Image Processing Techniques: An Overview.</a:t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>
                <a:solidFill>
                  <a:srgbClr val="333333"/>
                </a:solidFill>
                <a:highlight>
                  <a:schemeClr val="lt1"/>
                </a:highlight>
              </a:rPr>
              <a:t>Computer Aided Histopathological Classification of Cancer Subtypes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378650" y="49477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Estado del arte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44300" y="1464050"/>
            <a:ext cx="7752000" cy="3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AutoNum type="alphaUcPeriod"/>
            </a:pPr>
            <a:r>
              <a:rPr b="1" lang="es" sz="1800"/>
              <a:t>Aplicación de técnicas de visión de máquina: </a:t>
            </a:r>
            <a:endParaRPr b="1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s" sz="1800"/>
              <a:t>Color </a:t>
            </a:r>
            <a:endParaRPr b="1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s" sz="1800"/>
              <a:t>Umbralización</a:t>
            </a:r>
            <a:endParaRPr b="1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s" sz="1800"/>
              <a:t>Bordes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AutoNum type="alphaUcPeriod"/>
            </a:pPr>
            <a:r>
              <a:rPr b="1" lang="es" sz="1800"/>
              <a:t>Implementación del algoritmo de aprendizaje profundo:</a:t>
            </a:r>
            <a:endParaRPr b="1"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s" sz="1800"/>
              <a:t>Red neuronal convolucional (CNN)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lphaUcPeriod"/>
            </a:pPr>
            <a:r>
              <a:rPr b="1" lang="es" sz="1800"/>
              <a:t>Comparativo de </a:t>
            </a:r>
            <a:r>
              <a:rPr b="1" lang="es" sz="1800"/>
              <a:t>métricas de precisión</a:t>
            </a:r>
            <a:r>
              <a:rPr b="1" lang="es" sz="1800"/>
              <a:t>.</a:t>
            </a:r>
            <a:endParaRPr b="1" sz="1800"/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80050" y="328125"/>
            <a:ext cx="78837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Planteamiento metodológico</a:t>
            </a: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312000" y="1802375"/>
            <a:ext cx="8520000" cy="19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1073700" y="634125"/>
            <a:ext cx="6996600" cy="71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accent2"/>
                </a:solidFill>
              </a:rPr>
              <a:t>CNN </a:t>
            </a:r>
            <a:endParaRPr sz="4000">
              <a:solidFill>
                <a:schemeClr val="accent2"/>
              </a:solidFill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426450" y="1349925"/>
            <a:ext cx="82911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1 capa: 32 filtros convolucionales de 3x3 y una función de activación RELU. Una capa de maxPooling2D de 2x2. Un Dropout con el 25%.</a:t>
            </a:r>
            <a:endParaRPr b="1"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2 capa: 64 filtros convolucionales de 3x3 y una función de activación RELU. Una capa de maxPooling2D de 2x2. Un Dropout con el 25%.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3 capa: 128 filtros convolucionales de 3x3 y una función de activación RELU. Una capa de maxPooling2D de 2x2. Un Dropout con el 25%.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4 capa: 128 filtros convolucionales de 3x3 y una función de activación RELU. Una capa de maxPooling2D de 2x2. Un Dropout con el 25%.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5 capa: un flatten y una capa densa de 128 con función de activación RELU.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6 capa: un Dropout con 50% y una capa densa de 2 con función de activación SIGMOID.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0" y="3201875"/>
            <a:ext cx="8746450" cy="13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